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36"/>
  </p:notesMasterIdLst>
  <p:handoutMasterIdLst>
    <p:handoutMasterId r:id="rId37"/>
  </p:handoutMasterIdLst>
  <p:sldIdLst>
    <p:sldId id="440" r:id="rId3"/>
    <p:sldId id="276" r:id="rId4"/>
    <p:sldId id="412" r:id="rId5"/>
    <p:sldId id="448" r:id="rId6"/>
    <p:sldId id="449" r:id="rId7"/>
    <p:sldId id="441" r:id="rId8"/>
    <p:sldId id="416" r:id="rId9"/>
    <p:sldId id="417" r:id="rId10"/>
    <p:sldId id="418" r:id="rId11"/>
    <p:sldId id="419" r:id="rId12"/>
    <p:sldId id="442" r:id="rId13"/>
    <p:sldId id="421" r:id="rId14"/>
    <p:sldId id="422" r:id="rId15"/>
    <p:sldId id="423" r:id="rId16"/>
    <p:sldId id="443" r:id="rId17"/>
    <p:sldId id="425" r:id="rId18"/>
    <p:sldId id="426" r:id="rId19"/>
    <p:sldId id="427" r:id="rId20"/>
    <p:sldId id="433" r:id="rId21"/>
    <p:sldId id="428" r:id="rId22"/>
    <p:sldId id="429" r:id="rId23"/>
    <p:sldId id="434" r:id="rId24"/>
    <p:sldId id="430" r:id="rId25"/>
    <p:sldId id="444" r:id="rId26"/>
    <p:sldId id="435" r:id="rId27"/>
    <p:sldId id="436" r:id="rId28"/>
    <p:sldId id="437" r:id="rId29"/>
    <p:sldId id="439" r:id="rId30"/>
    <p:sldId id="438" r:id="rId31"/>
    <p:sldId id="445" r:id="rId32"/>
    <p:sldId id="446" r:id="rId33"/>
    <p:sldId id="447" r:id="rId34"/>
    <p:sldId id="405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40"/>
            <p14:sldId id="276"/>
            <p14:sldId id="412"/>
            <p14:sldId id="448"/>
            <p14:sldId id="449"/>
          </p14:sldIdLst>
        </p14:section>
        <p14:section name="Main Content" id="{BC4A3995-4CED-4320-A673-95328C9C809D}">
          <p14:sldIdLst>
            <p14:sldId id="441"/>
            <p14:sldId id="416"/>
            <p14:sldId id="417"/>
            <p14:sldId id="418"/>
            <p14:sldId id="419"/>
            <p14:sldId id="442"/>
            <p14:sldId id="421"/>
            <p14:sldId id="422"/>
            <p14:sldId id="423"/>
            <p14:sldId id="443"/>
            <p14:sldId id="425"/>
            <p14:sldId id="426"/>
            <p14:sldId id="427"/>
            <p14:sldId id="433"/>
            <p14:sldId id="428"/>
            <p14:sldId id="429"/>
            <p14:sldId id="434"/>
            <p14:sldId id="430"/>
            <p14:sldId id="444"/>
            <p14:sldId id="435"/>
            <p14:sldId id="436"/>
            <p14:sldId id="437"/>
            <p14:sldId id="439"/>
            <p14:sldId id="438"/>
          </p14:sldIdLst>
        </p14:section>
        <p14:section name="Conclusion" id="{10E03AB1-9AA8-4E86-9A64-D741901E50A2}">
          <p14:sldIdLst>
            <p14:sldId id="445"/>
            <p14:sldId id="446"/>
            <p14:sldId id="44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02" autoAdjust="0"/>
    <p:restoredTop sz="94533" autoAdjust="0"/>
  </p:normalViewPr>
  <p:slideViewPr>
    <p:cSldViewPr>
      <p:cViewPr varScale="1">
        <p:scale>
          <a:sx n="111" d="100"/>
          <a:sy n="111" d="100"/>
        </p:scale>
        <p:origin x="13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2018-10-17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2018-10-17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5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9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9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44772F-0D2E-43A8-A5D8-51E52071743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46386-5110-442C-91F3-2E02138873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6967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7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FB04-88C8-4C2B-86A9-D298B88BBD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2BE4DE-A587-4D30-A863-41A52D46C0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878BC-3A7E-4019-8755-448DBEEA16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E8347-F6CB-43FD-BDD5-7B2D5726E5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5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4F703B-047F-43BD-8C21-7ECDA94E0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E0DC5B-B234-42E5-B788-82F1A6AFA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2018-10-17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21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9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hattomine.com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anopool.org/" TargetMode="External"/><Relationship Id="rId7" Type="http://schemas.openxmlformats.org/officeDocument/2006/relationships/hyperlink" Target="http://nicehash.com/" TargetMode="External"/><Relationship Id="rId2" Type="http://schemas.openxmlformats.org/officeDocument/2006/relationships/hyperlink" Target="http://ethermine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warfpool.com/" TargetMode="External"/><Relationship Id="rId5" Type="http://schemas.openxmlformats.org/officeDocument/2006/relationships/hyperlink" Target="http://f2pool.com/" TargetMode="External"/><Relationship Id="rId4" Type="http://schemas.openxmlformats.org/officeDocument/2006/relationships/hyperlink" Target="http://slushpool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softuni.foundati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CB9EA17-BB94-48CB-B294-8C0C6561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Mining Coins, Hardware, Pools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D62541-E25E-4377-BC4F-395B1775EC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916316"/>
            <a:ext cx="2950749" cy="382403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0DD9C-BFAD-4E32-9882-9FC067C66E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340471"/>
            <a:ext cx="2950749" cy="35136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F87483C-E57C-437D-B44E-DF05FC6A2C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867855"/>
            <a:ext cx="2950749" cy="524686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F2F6EDA-225A-4E49-A6C6-136DE51383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966"/>
            <a:ext cx="2950749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5D1531-CE5D-46BA-A268-6F545B6B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20" y="1516044"/>
            <a:ext cx="2973278" cy="29732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533400">
              <a:schemeClr val="accent1">
                <a:alpha val="40000"/>
              </a:schemeClr>
            </a:glow>
            <a:outerShdw blurRad="381000" dist="292100" dir="5400000" sx="5000" sy="5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3562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 average if you have the best ASIC machine you will find 1 BTC block in 4109 days.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chance to find the right hash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D2EEF-F78C-4DEE-8987-1538A60B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2667000"/>
            <a:ext cx="5410200" cy="360680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53819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19281-1C11-4553-98B4-937768799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7D857-FB5F-4F99-AF00-CE659D56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One very special number</a:t>
            </a:r>
          </a:p>
        </p:txBody>
      </p:sp>
    </p:spTree>
    <p:extLst>
      <p:ext uri="{BB962C8B-B14F-4D97-AF65-F5344CB8AC3E}">
        <p14:creationId xmlns:p14="http://schemas.microsoft.com/office/powerpoint/2010/main" val="190936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Hashes of all transactions in the block</a:t>
            </a:r>
          </a:p>
          <a:p>
            <a:r>
              <a:rPr lang="en-US" dirty="0"/>
              <a:t>Hash of previous block</a:t>
            </a:r>
          </a:p>
          <a:p>
            <a:r>
              <a:rPr lang="en-US" dirty="0"/>
              <a:t>A special number - Nonce</a:t>
            </a:r>
          </a:p>
          <a:p>
            <a:r>
              <a:rPr lang="en-US" dirty="0"/>
              <a:t>You make a SHA-256 hash of concatenated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block formed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2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503804"/>
            <a:ext cx="9248775" cy="52022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067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Special generated number. </a:t>
            </a:r>
          </a:p>
          <a:p>
            <a:r>
              <a:rPr lang="en-US" dirty="0"/>
              <a:t>128 bit  in most cases</a:t>
            </a:r>
          </a:p>
          <a:p>
            <a:r>
              <a:rPr lang="en-US" dirty="0"/>
              <a:t>Used in the hash in the block header</a:t>
            </a:r>
          </a:p>
          <a:p>
            <a:r>
              <a:rPr lang="en-US" dirty="0"/>
              <a:t>The process of block finding is almost the same as brute forcing a password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FEE00-351D-44B8-8414-179291CF0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Mining hardware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6129-00B7-41FF-B4EF-E9B3B73798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Or just get a pen and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5F3EE-4B0E-499E-81C5-0D41C7723F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50"/>
          <a:stretch/>
        </p:blipFill>
        <p:spPr>
          <a:xfrm>
            <a:off x="4940528" y="1371600"/>
            <a:ext cx="249408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9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 types on mining</a:t>
            </a:r>
          </a:p>
          <a:p>
            <a:pPr lvl="1"/>
            <a:r>
              <a:rPr lang="en-US" dirty="0"/>
              <a:t>ASIC Mining</a:t>
            </a:r>
          </a:p>
          <a:p>
            <a:pPr lvl="1"/>
            <a:r>
              <a:rPr lang="en-US" dirty="0"/>
              <a:t>GPU/CPU Mining</a:t>
            </a:r>
          </a:p>
          <a:p>
            <a:pPr lvl="1"/>
            <a:r>
              <a:rPr lang="en-US" noProof="1"/>
              <a:t>PoS</a:t>
            </a:r>
            <a:r>
              <a:rPr lang="en-US" dirty="0"/>
              <a:t> cryptocurrencies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to mine</a:t>
            </a:r>
          </a:p>
        </p:txBody>
      </p:sp>
    </p:spTree>
    <p:extLst>
      <p:ext uri="{BB962C8B-B14F-4D97-AF65-F5344CB8AC3E}">
        <p14:creationId xmlns:p14="http://schemas.microsoft.com/office/powerpoint/2010/main" val="181752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specific integrated circuit </a:t>
            </a:r>
            <a:r>
              <a:rPr lang="mr-IN" dirty="0"/>
              <a:t>–</a:t>
            </a:r>
            <a:r>
              <a:rPr lang="en-US" dirty="0"/>
              <a:t> Special machines</a:t>
            </a:r>
          </a:p>
          <a:p>
            <a:r>
              <a:rPr lang="en-US" dirty="0"/>
              <a:t>Can cope only with CPU hard algorithms </a:t>
            </a:r>
            <a:r>
              <a:rPr lang="mr-IN" dirty="0"/>
              <a:t>–</a:t>
            </a:r>
            <a:r>
              <a:rPr lang="en-US" dirty="0"/>
              <a:t> SHA256, </a:t>
            </a:r>
            <a:r>
              <a:rPr lang="en-US" dirty="0" err="1"/>
              <a:t>Scrypt</a:t>
            </a:r>
            <a:r>
              <a:rPr lang="en-US" dirty="0"/>
              <a:t>, X11, X13, etc. </a:t>
            </a:r>
          </a:p>
          <a:p>
            <a:r>
              <a:rPr lang="en-US" dirty="0"/>
              <a:t>Relatively expensive</a:t>
            </a:r>
          </a:p>
          <a:p>
            <a:r>
              <a:rPr lang="en-US" dirty="0"/>
              <a:t>Most of them made in China by company </a:t>
            </a:r>
            <a:r>
              <a:rPr lang="en-US" dirty="0" err="1"/>
              <a:t>BitMain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118718"/>
            <a:ext cx="9577597" cy="1110780"/>
          </a:xfrm>
        </p:spPr>
        <p:txBody>
          <a:bodyPr/>
          <a:lstStyle/>
          <a:p>
            <a:r>
              <a:rPr lang="en-US" dirty="0"/>
              <a:t>ASIC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3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Machine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03412" y="1447800"/>
            <a:ext cx="8620125" cy="4848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3213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Personal advice</a:t>
            </a:r>
          </a:p>
          <a:p>
            <a:pPr lvl="1"/>
            <a:r>
              <a:rPr lang="en-US" dirty="0"/>
              <a:t>ASIC machines are expensive and in 99% they have no </a:t>
            </a:r>
            <a:br>
              <a:rPr lang="en-US" dirty="0"/>
            </a:br>
            <a:r>
              <a:rPr lang="en-US" dirty="0"/>
              <a:t>warrantee</a:t>
            </a:r>
          </a:p>
          <a:p>
            <a:pPr lvl="1"/>
            <a:r>
              <a:rPr lang="en-US" dirty="0"/>
              <a:t>ASIC machines are extremely noisy. You must keep them away </a:t>
            </a:r>
            <a:br>
              <a:rPr lang="en-US" dirty="0"/>
            </a:br>
            <a:r>
              <a:rPr lang="en-US" dirty="0"/>
              <a:t>from places you live and sleep.</a:t>
            </a:r>
          </a:p>
          <a:p>
            <a:pPr lvl="1"/>
            <a:r>
              <a:rPr lang="en-US" dirty="0"/>
              <a:t>In Bulgaria you can buy from OLX.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Machines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3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13" y="1235011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Homework &amp; Questions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Proof </a:t>
            </a:r>
            <a:r>
              <a:rPr lang="en-US" dirty="0"/>
              <a:t>of Work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Nonce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Hardware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Mining pools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General-purpose fast algorithm solvers</a:t>
            </a:r>
          </a:p>
          <a:p>
            <a:r>
              <a:rPr lang="en-US" dirty="0"/>
              <a:t>Can cope with many mining algorithms. Most </a:t>
            </a:r>
            <a:r>
              <a:rPr lang="en-US" noProof="1"/>
              <a:t>famours are </a:t>
            </a:r>
            <a:br>
              <a:rPr lang="en-US" noProof="1"/>
            </a:br>
            <a:r>
              <a:rPr lang="en-US" noProof="1"/>
              <a:t>Equihash, Ethash, CryptoNote, Skunk, NeoScrypt.</a:t>
            </a:r>
          </a:p>
          <a:p>
            <a:r>
              <a:rPr lang="en-US" dirty="0"/>
              <a:t>Easily scalable </a:t>
            </a:r>
            <a:r>
              <a:rPr lang="mr-IN" dirty="0"/>
              <a:t>–</a:t>
            </a:r>
            <a:r>
              <a:rPr lang="en-US" dirty="0"/>
              <a:t> you can buy 1 GPU or 50 GPUs (if available on </a:t>
            </a:r>
            <a:br>
              <a:rPr lang="en-US" dirty="0"/>
            </a:br>
            <a:r>
              <a:rPr lang="en-US" dirty="0"/>
              <a:t>the market).</a:t>
            </a:r>
          </a:p>
          <a:p>
            <a:r>
              <a:rPr lang="en-US" dirty="0"/>
              <a:t>Can be found on local PC stores (sometimes).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GPU/CPU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0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0681" b="9608"/>
          <a:stretch/>
        </p:blipFill>
        <p:spPr>
          <a:xfrm>
            <a:off x="3198812" y="1659900"/>
            <a:ext cx="6107983" cy="4868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970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of video cards (newer generations)</a:t>
            </a:r>
          </a:p>
          <a:p>
            <a:pPr lvl="1"/>
            <a:r>
              <a:rPr lang="en-US" dirty="0"/>
              <a:t>Radeon </a:t>
            </a:r>
            <a:r>
              <a:rPr lang="mr-IN" dirty="0"/>
              <a:t>–</a:t>
            </a:r>
            <a:r>
              <a:rPr lang="en-US" dirty="0"/>
              <a:t> RX470, RX480, RX570, RX580, Vega56, Vega64</a:t>
            </a:r>
          </a:p>
          <a:p>
            <a:pPr lvl="1"/>
            <a:r>
              <a:rPr lang="en-US" noProof="1"/>
              <a:t>nVidia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GTX1060, GTX1070, GTX1080Ti, p106, p104</a:t>
            </a:r>
          </a:p>
          <a:p>
            <a:pPr lvl="1"/>
            <a:r>
              <a:rPr lang="en-US" dirty="0"/>
              <a:t>Motherboard </a:t>
            </a:r>
            <a:r>
              <a:rPr lang="mr-IN" dirty="0"/>
              <a:t>–</a:t>
            </a:r>
            <a:r>
              <a:rPr lang="en-US" dirty="0"/>
              <a:t> with 6 or more PCI-Express ports</a:t>
            </a:r>
          </a:p>
          <a:p>
            <a:pPr lvl="1"/>
            <a:r>
              <a:rPr lang="en-US" dirty="0"/>
              <a:t>Power supply </a:t>
            </a:r>
            <a:r>
              <a:rPr lang="mr-IN" dirty="0"/>
              <a:t>–</a:t>
            </a:r>
            <a:r>
              <a:rPr lang="en-US" dirty="0"/>
              <a:t> 2x 750W or 1x 1200W for 6/8 GPU mining rig </a:t>
            </a:r>
            <a:br>
              <a:rPr lang="en-US" dirty="0"/>
            </a:br>
            <a:r>
              <a:rPr lang="en-US" dirty="0"/>
              <a:t>with GTX1060, GTX1070, RX580, RX570.</a:t>
            </a:r>
          </a:p>
          <a:p>
            <a:pPr lvl="1"/>
            <a:r>
              <a:rPr lang="en-US" dirty="0"/>
              <a:t>Mining editions </a:t>
            </a:r>
            <a:r>
              <a:rPr lang="mr-IN" dirty="0"/>
              <a:t>–</a:t>
            </a:r>
            <a:r>
              <a:rPr lang="en-US" dirty="0"/>
              <a:t> they have only 3 months warrantee, so they </a:t>
            </a:r>
            <a:br>
              <a:rPr lang="en-US" dirty="0"/>
            </a:br>
            <a:r>
              <a:rPr lang="en-US" dirty="0"/>
              <a:t>are risky investment.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Mining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3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Proof of stake</a:t>
            </a:r>
          </a:p>
          <a:p>
            <a:r>
              <a:rPr lang="en-US" dirty="0"/>
              <a:t>Common to bank deposits. You lock certain amount of money </a:t>
            </a:r>
            <a:br>
              <a:rPr lang="en-US" dirty="0"/>
            </a:br>
            <a:r>
              <a:rPr lang="en-US" dirty="0"/>
              <a:t>and you receive </a:t>
            </a:r>
            <a:r>
              <a:rPr lang="en-US" noProof="1"/>
              <a:t>percentige</a:t>
            </a:r>
            <a:r>
              <a:rPr lang="en-US" dirty="0"/>
              <a:t> of transaction fees based on the </a:t>
            </a:r>
            <a:br>
              <a:rPr lang="en-US" dirty="0"/>
            </a:br>
            <a:r>
              <a:rPr lang="en-US" dirty="0"/>
              <a:t>amount that you have locked.</a:t>
            </a:r>
          </a:p>
          <a:p>
            <a:r>
              <a:rPr lang="en-US" dirty="0"/>
              <a:t>Dash, Ripple, XEM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0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CF651-C6C0-4F96-B125-A484C8732C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Mining pools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37413D-BBA6-4FB5-BC40-B3DC3AC98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462023"/>
            <a:ext cx="10958928" cy="499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single voice is not strong enough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B64CA-C3A3-4A93-BB9E-D4C532A1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6858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hlinkClick r:id="rId2"/>
              </a:rPr>
              <a:t>http://whattomine.com</a:t>
            </a:r>
            <a:endParaRPr lang="en-US" noProof="1"/>
          </a:p>
          <a:p>
            <a:r>
              <a:rPr lang="en-US" noProof="1"/>
              <a:t>How much time you need to find a block</a:t>
            </a:r>
          </a:p>
          <a:p>
            <a:pPr lvl="1"/>
            <a:r>
              <a:rPr lang="en-US" noProof="1"/>
              <a:t>Time to find block = block time * netowork hashrate / (your </a:t>
            </a:r>
            <a:br>
              <a:rPr lang="en-US" noProof="1"/>
            </a:br>
            <a:r>
              <a:rPr lang="en-US" noProof="1"/>
              <a:t>hashrate)</a:t>
            </a:r>
          </a:p>
          <a:p>
            <a:pPr lvl="1"/>
            <a:endParaRPr lang="en-US" noProof="1"/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some calculations</a:t>
            </a:r>
          </a:p>
        </p:txBody>
      </p:sp>
    </p:spTree>
    <p:extLst>
      <p:ext uri="{BB962C8B-B14F-4D97-AF65-F5344CB8AC3E}">
        <p14:creationId xmlns:p14="http://schemas.microsoft.com/office/powerpoint/2010/main" val="170681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image what will happen if all of us start to solve block </a:t>
            </a:r>
            <a:br>
              <a:rPr lang="en-US" dirty="0"/>
            </a:br>
            <a:r>
              <a:rPr lang="en-US" dirty="0"/>
              <a:t>hashes with different </a:t>
            </a:r>
            <a:r>
              <a:rPr lang="en-US" noProof="1"/>
              <a:t>nonces</a:t>
            </a:r>
            <a:r>
              <a:rPr lang="en-US" dirty="0"/>
              <a:t>.</a:t>
            </a:r>
          </a:p>
          <a:p>
            <a:r>
              <a:rPr lang="en-US" dirty="0"/>
              <a:t>Then imagine that everyone has different hashing power.</a:t>
            </a:r>
          </a:p>
          <a:p>
            <a:r>
              <a:rPr lang="en-US" dirty="0"/>
              <a:t>How we should distribute the price, when a block is found ?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them imagine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communication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62212" y="2233226"/>
            <a:ext cx="6273800" cy="9906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dirty="0">
                <a:effectLst/>
                <a:ea typeface="Calibri" charset="0"/>
                <a:cs typeface="Times New Roman" charset="0"/>
              </a:rPr>
              <a:t>Pool operator (pool server)</a:t>
            </a:r>
            <a:endParaRPr lang="en-GB" sz="28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35262" y="4397282"/>
            <a:ext cx="1489075" cy="8032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ea typeface="Calibri" charset="0"/>
                <a:cs typeface="Times New Roman" charset="0"/>
              </a:rPr>
              <a:t>Miner 1</a:t>
            </a:r>
            <a:endParaRPr lang="en-GB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68874" y="4397281"/>
            <a:ext cx="1489075" cy="8032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ea typeface="Calibri" charset="0"/>
                <a:cs typeface="Times New Roman" charset="0"/>
              </a:rPr>
              <a:t>Miner 2</a:t>
            </a:r>
            <a:endParaRPr lang="en-GB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55274" y="4397283"/>
            <a:ext cx="1489075" cy="8032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ea typeface="Calibri" charset="0"/>
                <a:cs typeface="Times New Roman" charset="0"/>
              </a:rPr>
              <a:t>Miner 3</a:t>
            </a:r>
            <a:endParaRPr lang="en-GB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84612" y="5550987"/>
            <a:ext cx="1489075" cy="8032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>
                <a:effectLst/>
                <a:ea typeface="Calibri" charset="0"/>
                <a:cs typeface="Times New Roman" charset="0"/>
              </a:rPr>
              <a:t>Miner 4</a:t>
            </a:r>
            <a:endParaRPr lang="en-GB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25539" y="5546633"/>
            <a:ext cx="1489075" cy="8032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effectLst/>
                <a:ea typeface="Calibri" charset="0"/>
                <a:cs typeface="Times New Roman" charset="0"/>
              </a:rPr>
              <a:t>Miner 5</a:t>
            </a:r>
            <a:endParaRPr lang="en-GB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3479799" y="3429000"/>
            <a:ext cx="0" cy="8229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29149" y="3486056"/>
            <a:ext cx="0" cy="17145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599112" y="3486056"/>
            <a:ext cx="0" cy="8001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80212" y="3486056"/>
            <a:ext cx="0" cy="17145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85160" y="3429000"/>
            <a:ext cx="0" cy="8001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530291" y="1150920"/>
            <a:ext cx="2461819" cy="1059269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800" dirty="0">
                <a:effectLst/>
                <a:ea typeface="Calibri" charset="0"/>
                <a:cs typeface="Times New Roman" charset="0"/>
              </a:rPr>
              <a:t>Blockchain network</a:t>
            </a:r>
            <a:endParaRPr lang="en-GB" sz="2800" dirty="0">
              <a:effectLst/>
              <a:ea typeface="Calibri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706847" y="1568310"/>
            <a:ext cx="685165" cy="57531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8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283211"/>
            <a:ext cx="11815018" cy="5201066"/>
          </a:xfrm>
        </p:spPr>
        <p:txBody>
          <a:bodyPr/>
          <a:lstStyle/>
          <a:p>
            <a:r>
              <a:rPr lang="en-US" dirty="0"/>
              <a:t>JSON RPC protocol (Stratum)</a:t>
            </a:r>
          </a:p>
          <a:p>
            <a:r>
              <a:rPr lang="en-US" dirty="0"/>
              <a:t>Register mining</a:t>
            </a:r>
          </a:p>
          <a:p>
            <a:r>
              <a:rPr lang="en-US" noProof="1"/>
              <a:t>Extranonce</a:t>
            </a:r>
          </a:p>
          <a:p>
            <a:r>
              <a:rPr lang="en-US" dirty="0"/>
              <a:t>Shares </a:t>
            </a:r>
          </a:p>
          <a:p>
            <a:r>
              <a:rPr lang="en-US" dirty="0"/>
              <a:t>Target time</a:t>
            </a:r>
          </a:p>
          <a:p>
            <a:r>
              <a:rPr lang="en-US" dirty="0"/>
              <a:t>Share difficulty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 communication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250555"/>
            <a:ext cx="11815018" cy="520106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http://ethermine.org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http://nanopool.org</a:t>
            </a:r>
            <a:endParaRPr lang="en-US" dirty="0"/>
          </a:p>
          <a:p>
            <a:r>
              <a:rPr lang="en-US" dirty="0">
                <a:hlinkClick r:id="rId4"/>
              </a:rPr>
              <a:t>http://slushpool.com</a:t>
            </a:r>
            <a:endParaRPr lang="en-US" dirty="0"/>
          </a:p>
          <a:p>
            <a:r>
              <a:rPr lang="en-US" dirty="0">
                <a:hlinkClick r:id="rId5"/>
              </a:rPr>
              <a:t>http://f2pool.com</a:t>
            </a:r>
            <a:endParaRPr lang="en-US" dirty="0"/>
          </a:p>
          <a:p>
            <a:r>
              <a:rPr lang="en-US" dirty="0">
                <a:hlinkClick r:id="rId6"/>
              </a:rPr>
              <a:t>http://dwarfpool.com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http://nicehash.com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Famous mining pools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9600" b="1" dirty="0"/>
              <a:t>B-Chain-Intro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79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FCDC65-1302-424C-AEAC-CF6BC94E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68" y="110723"/>
            <a:ext cx="9503571" cy="882654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</p:spTree>
    <p:extLst>
      <p:ext uri="{BB962C8B-B14F-4D97-AF65-F5344CB8AC3E}">
        <p14:creationId xmlns:p14="http://schemas.microsoft.com/office/powerpoint/2010/main" val="428967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40110-D5AC-474A-9C89-69B429CC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</p:spTree>
    <p:extLst>
      <p:ext uri="{BB962C8B-B14F-4D97-AF65-F5344CB8AC3E}">
        <p14:creationId xmlns:p14="http://schemas.microsoft.com/office/powerpoint/2010/main" val="69468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definition, what is the difference between a meta-coin and</a:t>
            </a:r>
            <a:br>
              <a:rPr lang="en-US" dirty="0" smtClean="0"/>
            </a:br>
            <a:r>
              <a:rPr lang="en-US" dirty="0" smtClean="0"/>
              <a:t>an alt-coin?</a:t>
            </a:r>
          </a:p>
          <a:p>
            <a:r>
              <a:rPr lang="en-US" dirty="0" smtClean="0"/>
              <a:t>What is the maximum supply of </a:t>
            </a:r>
            <a:r>
              <a:rPr lang="en-US" dirty="0" err="1" smtClean="0"/>
              <a:t>Zcash</a:t>
            </a:r>
            <a:r>
              <a:rPr lang="en-US" dirty="0" smtClean="0"/>
              <a:t>?</a:t>
            </a:r>
          </a:p>
          <a:p>
            <a:r>
              <a:rPr lang="en-US" dirty="0" smtClean="0"/>
              <a:t>At what ratio is Tether (USDT) pegged to the dollar?</a:t>
            </a:r>
          </a:p>
          <a:p>
            <a:r>
              <a:rPr lang="en-US" dirty="0" smtClean="0"/>
              <a:t>Do the US Federal Reserve (FED) and European Central Bank</a:t>
            </a:r>
            <a:br>
              <a:rPr lang="en-US" dirty="0" smtClean="0"/>
            </a:br>
            <a:r>
              <a:rPr lang="en-US" dirty="0" smtClean="0"/>
              <a:t>(ECB) share their views on cryptocurrencies and </a:t>
            </a:r>
            <a:r>
              <a:rPr lang="en-US" dirty="0" err="1" smtClean="0"/>
              <a:t>blockchain</a:t>
            </a:r>
            <a:r>
              <a:rPr lang="en-US" dirty="0" smtClean="0"/>
              <a:t>, in</a:t>
            </a:r>
            <a:br>
              <a:rPr lang="en-US" dirty="0" smtClean="0"/>
            </a:br>
            <a:r>
              <a:rPr lang="en-US" dirty="0" smtClean="0"/>
              <a:t>general?</a:t>
            </a:r>
          </a:p>
          <a:p>
            <a:r>
              <a:rPr lang="en-US" dirty="0" smtClean="0"/>
              <a:t>How do developed economies compare to capital-controlled</a:t>
            </a:r>
            <a:br>
              <a:rPr lang="en-US" dirty="0" smtClean="0"/>
            </a:br>
            <a:r>
              <a:rPr lang="en-US" dirty="0" smtClean="0"/>
              <a:t>economies in terms of their policy towards cryptocurrencies?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Test (Lecture 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2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does the “HD” stand for in the HD wallet?</a:t>
            </a:r>
          </a:p>
          <a:p>
            <a:r>
              <a:rPr lang="en-US" dirty="0" smtClean="0"/>
              <a:t>What is a “seed”?</a:t>
            </a:r>
          </a:p>
          <a:p>
            <a:r>
              <a:rPr lang="en-US" dirty="0" smtClean="0"/>
              <a:t>The most secure way to store cryptocurrencies and tokens is…</a:t>
            </a:r>
          </a:p>
          <a:p>
            <a:r>
              <a:rPr lang="en-US" dirty="0" smtClean="0"/>
              <a:t>What is the function of 2FA?</a:t>
            </a:r>
          </a:p>
          <a:p>
            <a:r>
              <a:rPr lang="en-US" dirty="0" smtClean="0"/>
              <a:t>Which of the below listed options is considered a good practice</a:t>
            </a:r>
            <a:br>
              <a:rPr lang="en-US" dirty="0" smtClean="0"/>
            </a:br>
            <a:r>
              <a:rPr lang="en-US" dirty="0" smtClean="0"/>
              <a:t>of storing passwords?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Test (Lecture 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8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DC6F3-9CD8-44A7-98C9-3C74635C2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D4A5B-8163-41B8-A29A-AF5AA30094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 me that you have done the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DD5A7-E05A-450F-80E9-AE9343560D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9"/>
          <a:stretch/>
        </p:blipFill>
        <p:spPr>
          <a:xfrm>
            <a:off x="3998913" y="533400"/>
            <a:ext cx="419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Managers</a:t>
            </a:r>
          </a:p>
          <a:p>
            <a:pPr lvl="1"/>
            <a:r>
              <a:rPr lang="en-US" dirty="0"/>
              <a:t>Check if you work the right job</a:t>
            </a:r>
          </a:p>
          <a:p>
            <a:r>
              <a:rPr lang="en-US" dirty="0"/>
              <a:t>Time-tracking</a:t>
            </a:r>
          </a:p>
          <a:p>
            <a:pPr lvl="1"/>
            <a:r>
              <a:rPr lang="en-US" dirty="0"/>
              <a:t>Tick the time you have been doing this job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Check if there are results of you doing the job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proof of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1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Mining software (Manager)</a:t>
            </a:r>
          </a:p>
          <a:p>
            <a:pPr lvl="1"/>
            <a:r>
              <a:rPr lang="en-US" dirty="0"/>
              <a:t>Uses PC hardware to do the right job</a:t>
            </a:r>
          </a:p>
          <a:p>
            <a:r>
              <a:rPr lang="en-US" dirty="0"/>
              <a:t>Block-time (time tracker)</a:t>
            </a:r>
          </a:p>
          <a:p>
            <a:pPr lvl="1"/>
            <a:r>
              <a:rPr lang="en-US" dirty="0"/>
              <a:t>Time that is required to find a block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You have found a block and you get your reward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3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5675399" cy="5570355"/>
          </a:xfrm>
        </p:spPr>
        <p:txBody>
          <a:bodyPr/>
          <a:lstStyle/>
          <a:p>
            <a:r>
              <a:rPr lang="en-US" dirty="0"/>
              <a:t>Hashes</a:t>
            </a:r>
          </a:p>
          <a:p>
            <a:pPr lvl="1"/>
            <a:r>
              <a:rPr lang="en-US" dirty="0"/>
              <a:t>How to make a hash?</a:t>
            </a:r>
          </a:p>
          <a:p>
            <a:pPr lvl="1"/>
            <a:r>
              <a:rPr lang="en-US" dirty="0"/>
              <a:t>Is this the right hash?</a:t>
            </a:r>
          </a:p>
          <a:p>
            <a:pPr lvl="1"/>
            <a:r>
              <a:rPr lang="en-US" dirty="0"/>
              <a:t>How much time to find the right hash 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</a:t>
            </a:r>
            <a:r>
              <a:rPr lang="mr-IN" dirty="0"/>
              <a:t>…</a:t>
            </a:r>
            <a:r>
              <a:rPr lang="en-US" dirty="0"/>
              <a:t> how to ensure that certain job is done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76F552-555D-4762-BBE8-C1A43E12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259898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8949</TotalTime>
  <Words>734</Words>
  <Application>Microsoft Office PowerPoint</Application>
  <PresentationFormat>Custom</PresentationFormat>
  <Paragraphs>172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맑은 고딕</vt:lpstr>
      <vt:lpstr>Arial</vt:lpstr>
      <vt:lpstr>Calibri</vt:lpstr>
      <vt:lpstr>Consolas</vt:lpstr>
      <vt:lpstr>Mangal</vt:lpstr>
      <vt:lpstr>Times New Roman</vt:lpstr>
      <vt:lpstr>Wingdings</vt:lpstr>
      <vt:lpstr>Wingdings 2</vt:lpstr>
      <vt:lpstr>2_SoftUni3_1</vt:lpstr>
      <vt:lpstr>Mining Coins, Hardware, Pools</vt:lpstr>
      <vt:lpstr>Table of Contents</vt:lpstr>
      <vt:lpstr>Questions</vt:lpstr>
      <vt:lpstr>Homework Test (Lecture 3)</vt:lpstr>
      <vt:lpstr>Homework Test (Lecture 4)</vt:lpstr>
      <vt:lpstr>PowerPoint Presentation</vt:lpstr>
      <vt:lpstr>Real life proof of work</vt:lpstr>
      <vt:lpstr>Cryptocurrency</vt:lpstr>
      <vt:lpstr>But … how to ensure that certain job is done</vt:lpstr>
      <vt:lpstr>What is the chance to find the right hash</vt:lpstr>
      <vt:lpstr>PowerPoint Presentation</vt:lpstr>
      <vt:lpstr>How is block formed</vt:lpstr>
      <vt:lpstr>PowerPoint Presentation</vt:lpstr>
      <vt:lpstr>Nonce</vt:lpstr>
      <vt:lpstr>PowerPoint Presentation</vt:lpstr>
      <vt:lpstr>What do I need to mine</vt:lpstr>
      <vt:lpstr>ASIC mining</vt:lpstr>
      <vt:lpstr>ASIC Machine</vt:lpstr>
      <vt:lpstr>ASIC Machines</vt:lpstr>
      <vt:lpstr>GPU/CPU mining</vt:lpstr>
      <vt:lpstr>GPU mining</vt:lpstr>
      <vt:lpstr>GPU Mining</vt:lpstr>
      <vt:lpstr>PoS</vt:lpstr>
      <vt:lpstr>PowerPoint Presentation</vt:lpstr>
      <vt:lpstr>Let’s make some calculations</vt:lpstr>
      <vt:lpstr>Let them imagine</vt:lpstr>
      <vt:lpstr>Pool communication</vt:lpstr>
      <vt:lpstr>Mining pool communication</vt:lpstr>
      <vt:lpstr>Famous mining pools</vt:lpstr>
      <vt:lpstr>PowerPoint Presentation</vt:lpstr>
      <vt:lpstr>SoftUni Diamond Partners</vt:lpstr>
      <vt:lpstr>SoftUni Diamond Partners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Mihael Mladenov</cp:lastModifiedBy>
  <cp:revision>61</cp:revision>
  <dcterms:created xsi:type="dcterms:W3CDTF">2014-01-02T17:00:34Z</dcterms:created>
  <dcterms:modified xsi:type="dcterms:W3CDTF">2018-10-17T14:43:51Z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